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  <p:sldMasterId id="2147483888" r:id="rId2"/>
  </p:sldMasterIdLst>
  <p:sldIdLst>
    <p:sldId id="292" r:id="rId3"/>
    <p:sldId id="290" r:id="rId4"/>
    <p:sldId id="282" r:id="rId5"/>
    <p:sldId id="283" r:id="rId6"/>
    <p:sldId id="284" r:id="rId7"/>
    <p:sldId id="293" r:id="rId8"/>
    <p:sldId id="285" r:id="rId9"/>
    <p:sldId id="262" r:id="rId10"/>
    <p:sldId id="261" r:id="rId11"/>
    <p:sldId id="294" r:id="rId12"/>
    <p:sldId id="295" r:id="rId13"/>
    <p:sldId id="286" r:id="rId14"/>
    <p:sldId id="270" r:id="rId15"/>
    <p:sldId id="271" r:id="rId16"/>
    <p:sldId id="272" r:id="rId17"/>
    <p:sldId id="273" r:id="rId18"/>
    <p:sldId id="268" r:id="rId19"/>
    <p:sldId id="269" r:id="rId20"/>
    <p:sldId id="276" r:id="rId21"/>
    <p:sldId id="287" r:id="rId22"/>
    <p:sldId id="288" r:id="rId23"/>
    <p:sldId id="28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70" d="100"/>
          <a:sy n="70" d="100"/>
        </p:scale>
        <p:origin x="53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jpeg>
</file>

<file path=ppt/media/image10.gif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3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321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255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120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245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6794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039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803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195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375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AD997E-3733-D8E1-1420-4E1733421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869B37-710C-51A1-A291-CE445A861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3318B6-6365-29F5-CAA4-76F35B0AA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CF8DB-F5FC-3D20-F76C-FDF43C51E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649728-D5C1-253A-2B36-91F9E3F7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71725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8BD323-2B51-C76F-F9BD-3F0F9FF1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FA3A4E-E023-FDF9-2084-2537BCA72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78146A-DE93-3FC1-C408-7D78D01CB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2AD99A-CDBC-4B7B-F2D1-1BDDA7ADB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73DE3C-385A-D90F-2A96-ECD5F6F4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8583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40465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E0960E-091A-1935-3BCF-7B32638BE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442B52-2D16-F50F-705E-0BF1B62273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61121A-E1DB-5A8D-628D-C2B90CC26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DD3F71-7B81-9532-D885-A9E4BE45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704236-6E55-DE14-E482-331EF39AA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07754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A763AE-C451-C83B-83C7-82DDFD2A1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984AD4-0619-6E82-AC31-24A6391658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E6C2DFA-34DD-554A-E265-57F54EDD4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1AF08F-2302-FF98-0272-F525E117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9FC0F1-B740-CD4A-1ADD-25B74D1F0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BB8573A-628C-11DD-64E8-35C457C3A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781969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0743B-055B-C2D5-7A63-48A12FDC6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8E01E9-11D9-3E83-0EE1-AEC62BDB1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9618E97-2E1B-DA36-F0C6-3C6666E60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BEC8422-F0AF-51DB-451C-0EE42B4E6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29141D1-9702-CA63-316A-E1351975DC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3D0343F-3D45-26D9-B764-77FF20C1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068064A-72AB-40D1-75F2-A52EEC38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C159EE4-AEBA-39A4-1EDA-A8F25A1FD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720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94C2CB-9CF2-2C0F-A6E0-5C087D706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F81191D-3B82-F852-BB70-3EBE1DC5E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52A3AC-8F31-A297-4AF0-DD7820582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A04DB5-16F7-9DE1-10CB-6274C351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92663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B3C6CD9-F640-07BE-3529-D0B0334D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3F5329B-9D0C-33D7-365C-DD7C546CD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88FFD7C-5D96-B245-2C7B-192AFC7F8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2304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286BF-C10E-9506-DF40-B58A8B73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0F6F42-8336-0370-11C7-996F00B2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7D091C-DECB-4AA1-DA77-DD5171840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28426FD-7AEB-7727-4584-5A9327274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1CA4A5-3E04-C572-F5B4-3A4AC5420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B51C81-B6D4-772D-E21F-7D763AA4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04257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466255-1400-465A-879B-4F26AF70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E8D10FC-B0BA-D6D9-9CA5-B69472CCB3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6D7860-D986-67CA-BDBC-AE9EFFF0A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CAF8F6-5893-9846-977C-F11F295A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9C010E-56BA-CB82-2429-4363FA548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EC3C1A-425F-A80A-3B6E-3D66E4329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97801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92F8E-5708-8E33-5BA3-1679D4FB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31EA5B-E985-FA13-BB09-9AAA915B5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BFE5D4-F950-9E8D-E23F-CFD4129B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9AC87B-C936-E05E-2D86-5007B9C85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70F1D5-DD4E-FD05-C544-DCE052A3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91518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62EC8B-358D-FF41-900E-9B92FE46E8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820557-458A-F57B-25E2-C1518401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2C8C94-B74F-4C06-4FEC-57586F02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7807E4-A761-30CC-F499-6C11BB7B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804462-9656-5E2D-84E9-9E818B7F6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8881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69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08174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333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08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680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20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62891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D7F374-E7E0-4B8D-9A42-55415141E493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7EC2554-257B-437B-8D4E-60E8D0D74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709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78FD589-311C-D051-B810-16FD7CD4F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8963FD-B1B8-D670-1FD5-E487C2783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33F493-4DF5-198E-6B7B-B34B8914D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5962B-6B4A-4CB8-B998-798AE06557C1}" type="datetimeFigureOut">
              <a:rPr lang="es-MX" smtClean="0"/>
              <a:t>13/06/2023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1ED238-31CF-3858-9D87-D41A44E74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AE67A5-0A63-E919-7237-003E38C3C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53443-8E13-4E0D-BA6B-58774D573B0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076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0" name="Rectangle 1129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2" name="Rectangle 1131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4" name="Rectangle 1133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6" name="Freeform: Shape 1135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38" name="Rectangle 1137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EB2489-AFB4-28BF-7254-FD343593C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58" y="451222"/>
            <a:ext cx="3726645" cy="3383577"/>
          </a:xfrm>
        </p:spPr>
        <p:txBody>
          <a:bodyPr anchor="t">
            <a:normAutofit/>
          </a:bodyPr>
          <a:lstStyle/>
          <a:p>
            <a:r>
              <a:rPr lang="es-MX" sz="20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MODELADO MATEMÁTICO, BASADO EN CADENAS DE MARKOV, PARA SERVICIOS DE VIDEO EN VIVO SOPORTADOS POR REDES HÍBRIDAS P2P-CDN”</a:t>
            </a:r>
            <a:br>
              <a:rPr lang="es-MX" sz="2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22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es-MX" sz="2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s-MX" sz="22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0C6044-A024-737B-C8E4-74916CA72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170" y="3036241"/>
            <a:ext cx="3041803" cy="1045873"/>
          </a:xfrm>
        </p:spPr>
        <p:txBody>
          <a:bodyPr anchor="b">
            <a:noAutofit/>
          </a:bodyPr>
          <a:lstStyle/>
          <a:p>
            <a:pPr algn="l"/>
            <a:r>
              <a:rPr lang="es-ES" sz="1900" dirty="0">
                <a:solidFill>
                  <a:srgbClr val="FFFFFF"/>
                </a:solidFill>
              </a:rPr>
              <a:t>Presentan: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rgbClr val="FFFFFF"/>
                </a:solidFill>
              </a:rPr>
              <a:t>Muñoz Ruiz Ulises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1900" dirty="0">
                <a:solidFill>
                  <a:srgbClr val="FFFFFF"/>
                </a:solidFill>
              </a:rPr>
              <a:t>Ortiz Islas José Manuel</a:t>
            </a:r>
            <a:endParaRPr lang="es-MX" sz="1900" dirty="0">
              <a:solidFill>
                <a:srgbClr val="FFFFFF"/>
              </a:solidFill>
            </a:endParaRPr>
          </a:p>
        </p:txBody>
      </p:sp>
      <p:pic>
        <p:nvPicPr>
          <p:cNvPr id="8" name="Imagen 7" descr="Dibujo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E23FACF0-AB3B-D173-B45C-42EDEBE268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8" r="4" b="453"/>
          <a:stretch/>
        </p:blipFill>
        <p:spPr bwMode="auto">
          <a:xfrm>
            <a:off x="3904657" y="340423"/>
            <a:ext cx="1914227" cy="1914240"/>
          </a:xfrm>
          <a:prstGeom prst="rect">
            <a:avLst/>
          </a:prstGeom>
          <a:noFill/>
        </p:spPr>
      </p:pic>
      <p:pic>
        <p:nvPicPr>
          <p:cNvPr id="1026" name="Picture 2" descr="Live Video Streaming - History, Present and Future">
            <a:extLst>
              <a:ext uri="{FF2B5EF4-FFF2-40B4-BE49-F238E27FC236}">
                <a16:creationId xmlns:a16="http://schemas.microsoft.com/office/drawing/2014/main" id="{1BE869A8-F8A2-142C-B0BE-82F6B92F2C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1" r="2" b="15713"/>
          <a:stretch/>
        </p:blipFill>
        <p:spPr bwMode="auto">
          <a:xfrm>
            <a:off x="4386233" y="3635206"/>
            <a:ext cx="3419533" cy="266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UPIITA - UPIITA">
            <a:extLst>
              <a:ext uri="{FF2B5EF4-FFF2-40B4-BE49-F238E27FC236}">
                <a16:creationId xmlns:a16="http://schemas.microsoft.com/office/drawing/2014/main" id="{58B219F1-1E55-FAB8-5140-2F0E94EC0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1433" y="302400"/>
            <a:ext cx="1914226" cy="150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ntroduction to Markov models and Markov Chains">
            <a:extLst>
              <a:ext uri="{FF2B5EF4-FFF2-40B4-BE49-F238E27FC236}">
                <a16:creationId xmlns:a16="http://schemas.microsoft.com/office/drawing/2014/main" id="{25950B22-9351-0920-0870-76D633BD8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4142" y="3807678"/>
            <a:ext cx="3897000" cy="2486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6A19FEC-36D4-9B9C-0412-3443D08A6A37}"/>
              </a:ext>
            </a:extLst>
          </p:cNvPr>
          <p:cNvSpPr txBox="1"/>
          <p:nvPr/>
        </p:nvSpPr>
        <p:spPr>
          <a:xfrm>
            <a:off x="5664452" y="656272"/>
            <a:ext cx="40206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dirty="0"/>
              <a:t>Instituto Politécnico Nacional</a:t>
            </a:r>
          </a:p>
          <a:p>
            <a:endParaRPr lang="es-MX" sz="2400" b="1" dirty="0"/>
          </a:p>
          <a:p>
            <a:pPr algn="ctr"/>
            <a:r>
              <a:rPr lang="es-MX" sz="2400" b="1" dirty="0"/>
              <a:t>Unidad Profesional Interdisciplinaria en Ingeniería y Tecnologías Avanzadas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D12458A-4EC8-563B-086C-6255B14D5EF0}"/>
              </a:ext>
            </a:extLst>
          </p:cNvPr>
          <p:cNvSpPr txBox="1"/>
          <p:nvPr/>
        </p:nvSpPr>
        <p:spPr>
          <a:xfrm flipH="1">
            <a:off x="116396" y="4988170"/>
            <a:ext cx="402851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900" dirty="0">
                <a:solidFill>
                  <a:schemeClr val="bg1"/>
                </a:solidFill>
              </a:rPr>
              <a:t>Asesores: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900" dirty="0">
                <a:solidFill>
                  <a:schemeClr val="bg1"/>
                </a:solidFill>
              </a:rPr>
              <a:t>Dr. Mario Eduardo Rivero Ángeles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900" dirty="0">
                <a:solidFill>
                  <a:schemeClr val="bg1"/>
                </a:solidFill>
              </a:rPr>
              <a:t>Dr. Noé Torres Cruz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900" dirty="0">
                <a:solidFill>
                  <a:schemeClr val="bg1"/>
                </a:solidFill>
              </a:rPr>
              <a:t>Dra. </a:t>
            </a:r>
            <a:r>
              <a:rPr lang="es-MX" sz="1900" dirty="0" err="1">
                <a:solidFill>
                  <a:schemeClr val="bg1"/>
                </a:solidFill>
              </a:rPr>
              <a:t>Iclia</a:t>
            </a:r>
            <a:r>
              <a:rPr lang="es-MX" sz="1900" dirty="0">
                <a:solidFill>
                  <a:schemeClr val="bg1"/>
                </a:solidFill>
              </a:rPr>
              <a:t> </a:t>
            </a:r>
            <a:r>
              <a:rPr lang="es-MX" sz="1900" dirty="0" err="1">
                <a:solidFill>
                  <a:schemeClr val="bg1"/>
                </a:solidFill>
              </a:rPr>
              <a:t>Villordo</a:t>
            </a:r>
            <a:r>
              <a:rPr lang="es-MX" sz="1900" dirty="0">
                <a:solidFill>
                  <a:schemeClr val="bg1"/>
                </a:solidFill>
              </a:rPr>
              <a:t> Jiménez</a:t>
            </a:r>
          </a:p>
        </p:txBody>
      </p:sp>
    </p:spTree>
    <p:extLst>
      <p:ext uri="{BB962C8B-B14F-4D97-AF65-F5344CB8AC3E}">
        <p14:creationId xmlns:p14="http://schemas.microsoft.com/office/powerpoint/2010/main" val="116378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54402A-258B-36A4-9361-8FED1073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Esquema de Asignación de Recursos DU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C604029C-08BF-CD79-993E-2432DC9233EA}"/>
                  </a:ext>
                </a:extLst>
              </p:cNvPr>
              <p:cNvSpPr txBox="1"/>
              <p:nvPr/>
            </p:nvSpPr>
            <p:spPr>
              <a:xfrm>
                <a:off x="3131820" y="3285174"/>
                <a:ext cx="6117336" cy="872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800" i="1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ES" sz="180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𝜏</m:t>
                          </m:r>
                        </m:e>
                        <m:sub>
                          <m:r>
                            <a:rPr lang="es-MX" sz="1800" b="0" i="1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s-ES" sz="18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min</m:t>
                      </m:r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⁡{</m:t>
                      </m:r>
                      <m:sSub>
                        <m:sSub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𝜔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,</m:t>
                      </m:r>
                      <m:nary>
                        <m:naryPr>
                          <m:chr m:val="∑"/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=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+1</m:t>
                          </m:r>
                        </m:sub>
                        <m:sup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sup>
                        <m:e>
                          <m:f>
                            <m:f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𝜔</m:t>
                                  </m:r>
                                </m:sub>
                              </m:s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nary>
                                <m:naryPr>
                                  <m:chr m:val="∑"/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𝑗</m:t>
                                  </m:r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=0</m:t>
                                  </m:r>
                                </m:sub>
                                <m:sup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𝑘</m:t>
                                  </m:r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−1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s-MX" sz="1800" i="1">
                                          <a:effectLst/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Arial" panose="020B0604020202020204" pitchFamily="34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E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Arial" panose="020B0604020202020204" pitchFamily="34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nary>
                            </m:den>
                          </m:f>
                        </m:e>
                      </m:nary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naryPr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𝐶</m:t>
                              </m:r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}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C604029C-08BF-CD79-993E-2432DC9233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1820" y="3285174"/>
                <a:ext cx="6117336" cy="87286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5925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F56D602E-8EAA-C163-C33D-E29F6069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Esquema de Asignación de Recursos Q ventanas hacia atrás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ubtítulo 5">
                <a:extLst>
                  <a:ext uri="{FF2B5EF4-FFF2-40B4-BE49-F238E27FC236}">
                    <a16:creationId xmlns:a16="http://schemas.microsoft.com/office/drawing/2014/main" id="{31C09E55-2232-0344-7D6E-3E624FBA1E4A}"/>
                  </a:ext>
                </a:extLst>
              </p:cNvPr>
              <p:cNvSpPr>
                <a:spLocks noGrp="1"/>
              </p:cNvSpPr>
              <p:nvPr>
                <p:ph type="subTitle" idx="4294967295"/>
              </p:nvPr>
            </p:nvSpPr>
            <p:spPr>
              <a:xfrm>
                <a:off x="3127439" y="3251202"/>
                <a:ext cx="6815137" cy="132080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1800" i="1" smtClean="0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MX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𝜏</m:t>
                          </m:r>
                        </m:e>
                        <m:sub>
                          <m:r>
                            <a:rPr lang="es-MX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s-ES" sz="18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min</m:t>
                      </m:r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⁡{</m:t>
                      </m:r>
                      <m:sSub>
                        <m:sSub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</m:e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𝜔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,</m:t>
                      </m:r>
                      <m:nary>
                        <m:naryPr>
                          <m:chr m:val="∑"/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=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+1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lang="es-ES" sz="18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min</m:t>
                          </m:r>
                          <m:r>
                            <a:rPr lang="es-ES" sz="18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⁡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𝑖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+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𝑄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𝐶</m:t>
                          </m:r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)</m:t>
                          </m:r>
                        </m:sup>
                        <m:e>
                          <m:f>
                            <m:f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𝜔</m:t>
                                  </m:r>
                                </m:sub>
                              </m:s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nary>
                                <m:naryPr>
                                  <m:chr m:val="∑"/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𝑗</m:t>
                                  </m:r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=0</m:t>
                                  </m:r>
                                </m:sub>
                                <m:sup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𝑘</m:t>
                                  </m:r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−1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s-MX" sz="1800" i="1">
                                          <a:effectLst/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Arial" panose="020B0604020202020204" pitchFamily="34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s-E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Arial" panose="020B0604020202020204" pitchFamily="34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nary>
                            </m:den>
                          </m:f>
                        </m:e>
                      </m:nary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s-MX" sz="1800" i="1">
                              <a:effectLst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s-E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ctrlPr>
                                <a:rPr lang="es-MX" sz="1800" i="1">
                                  <a:effectLst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naryPr>
                            <m:sub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𝐶</m:t>
                              </m:r>
                              <m:r>
                                <a:rPr lang="es-E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Arial" panose="020B0604020202020204" pitchFamily="34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s-MX" sz="1800" i="1">
                                      <a:effectLst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s-E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Arial" panose="020B0604020202020204" pitchFamily="34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s-E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m:t>}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6" name="Subtítulo 5">
                <a:extLst>
                  <a:ext uri="{FF2B5EF4-FFF2-40B4-BE49-F238E27FC236}">
                    <a16:creationId xmlns:a16="http://schemas.microsoft.com/office/drawing/2014/main" id="{31C09E55-2232-0344-7D6E-3E624FBA1E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3127439" y="3251202"/>
                <a:ext cx="6815137" cy="13208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9460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6" name="Group 8228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8230" name="Picture 8229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8231" name="Rectangle 8230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232" name="Picture 8231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8233" name="Picture 8232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8248" name="Straight Connector 823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8249" name="Rectangle 8236">
            <a:extLst>
              <a:ext uri="{FF2B5EF4-FFF2-40B4-BE49-F238E27FC236}">
                <a16:creationId xmlns:a16="http://schemas.microsoft.com/office/drawing/2014/main" id="{575E71FA-50BD-43F8-8C98-04339283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50" name="Group 8238">
            <a:extLst>
              <a:ext uri="{FF2B5EF4-FFF2-40B4-BE49-F238E27FC236}">
                <a16:creationId xmlns:a16="http://schemas.microsoft.com/office/drawing/2014/main" id="{CF1AA7F6-A589-4BC8-BC72-2CA6DC908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240" name="Picture 8239">
              <a:extLst>
                <a:ext uri="{FF2B5EF4-FFF2-40B4-BE49-F238E27FC236}">
                  <a16:creationId xmlns:a16="http://schemas.microsoft.com/office/drawing/2014/main" id="{53F5243F-7E41-439E-8991-C4F246D88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8241" name="Rectangle 8240">
              <a:extLst>
                <a:ext uri="{FF2B5EF4-FFF2-40B4-BE49-F238E27FC236}">
                  <a16:creationId xmlns:a16="http://schemas.microsoft.com/office/drawing/2014/main" id="{401A6B5F-1CF1-43AD-9E85-94E187210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8242" name="Picture 8241">
              <a:extLst>
                <a:ext uri="{FF2B5EF4-FFF2-40B4-BE49-F238E27FC236}">
                  <a16:creationId xmlns:a16="http://schemas.microsoft.com/office/drawing/2014/main" id="{2F682A59-7E20-407C-A7F8-582295AC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8243" name="Picture 8242">
              <a:extLst>
                <a:ext uri="{FF2B5EF4-FFF2-40B4-BE49-F238E27FC236}">
                  <a16:creationId xmlns:a16="http://schemas.microsoft.com/office/drawing/2014/main" id="{5E4AC24E-0670-406E-822F-AAA6DA201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EE93B55-6A04-1E2D-E69D-A08CFB29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Resultados Obtenidos</a:t>
            </a:r>
          </a:p>
        </p:txBody>
      </p:sp>
      <p:sp>
        <p:nvSpPr>
          <p:cNvPr id="8245" name="Rectangle 8244">
            <a:extLst>
              <a:ext uri="{FF2B5EF4-FFF2-40B4-BE49-F238E27FC236}">
                <a16:creationId xmlns:a16="http://schemas.microsoft.com/office/drawing/2014/main" id="{E89B1776-F953-4C0F-8E85-E9C66B1EF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10 pasos para organizar la kick off meeting perfecta para tu proyecto  [2022] • Asana">
            <a:extLst>
              <a:ext uri="{FF2B5EF4-FFF2-40B4-BE49-F238E27FC236}">
                <a16:creationId xmlns:a16="http://schemas.microsoft.com/office/drawing/2014/main" id="{F661A3C2-E59D-40AE-B54E-A5CD3508A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14253" y="1410208"/>
            <a:ext cx="5780943" cy="385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247" name="Straight Connector 8246">
            <a:extLst>
              <a:ext uri="{FF2B5EF4-FFF2-40B4-BE49-F238E27FC236}">
                <a16:creationId xmlns:a16="http://schemas.microsoft.com/office/drawing/2014/main" id="{997356D0-D934-42B9-8291-DF34A3AC0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186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00FCF1-509C-5945-E5FA-C13628890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235" y="941997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DU (</a:t>
            </a:r>
            <a:r>
              <a:rPr lang="en-US" sz="3400" dirty="0" err="1">
                <a:solidFill>
                  <a:schemeClr val="tx1"/>
                </a:solidFill>
              </a:rPr>
              <a:t>poblaciones</a:t>
            </a:r>
            <a:r>
              <a:rPr lang="en-US" sz="3400" dirty="0">
                <a:solidFill>
                  <a:schemeClr val="tx1"/>
                </a:solidFill>
              </a:rPr>
              <a:t>, </a:t>
            </a:r>
            <a:r>
              <a:rPr lang="en-US" sz="3400" dirty="0" err="1">
                <a:solidFill>
                  <a:schemeClr val="tx1"/>
                </a:solidFill>
              </a:rPr>
              <a:t>iteraciones</a:t>
            </a:r>
            <a:r>
              <a:rPr lang="en-US" sz="3400" dirty="0">
                <a:solidFill>
                  <a:schemeClr val="tx1"/>
                </a:solidFill>
              </a:rPr>
              <a:t>, </a:t>
            </a:r>
            <a:r>
              <a:rPr lang="en-US" sz="3400" dirty="0" err="1">
                <a:solidFill>
                  <a:schemeClr val="tx1"/>
                </a:solidFill>
              </a:rPr>
              <a:t>estable</a:t>
            </a:r>
            <a:r>
              <a:rPr lang="en-US" sz="3400" dirty="0">
                <a:solidFill>
                  <a:schemeClr val="tx1"/>
                </a:solidFill>
              </a:rPr>
              <a:t>)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A27A819-D218-3225-474A-9A3152076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739" y="2796883"/>
            <a:ext cx="4158827" cy="311912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469CA4F-E696-EDBA-BDE3-CA2DF8DF9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262" y="2796883"/>
            <a:ext cx="4158827" cy="311912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126F093-4F4F-E0E2-A1C0-0B8E974E4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6785" y="2796883"/>
            <a:ext cx="4158827" cy="311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28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F9AC8-5A88-5D2E-3AAE-5C3FCE874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514" y="735444"/>
            <a:ext cx="10141005" cy="9774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s-MX" sz="3700" dirty="0">
                <a:solidFill>
                  <a:schemeClr val="tx1"/>
                </a:solidFill>
              </a:rPr>
              <a:t>Esquema Q ventanas hacia atrás (poblaciones, iteraciones, estable)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A402BCD-F0EA-2A7A-E107-C7EA36753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843" y="2662972"/>
            <a:ext cx="4140000" cy="3105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2AD4007-980F-FB65-EEC8-4E1BE1119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102" y="2662972"/>
            <a:ext cx="4140000" cy="3105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AF5BE7-ED5F-5EA1-2C86-2FD7DBB8A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361" y="2662972"/>
            <a:ext cx="4140000" cy="31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73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032CCF-CD22-587D-9A2D-9D6A81D57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40" y="2759383"/>
            <a:ext cx="2895573" cy="283422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s-MX" sz="4000" dirty="0">
                <a:solidFill>
                  <a:schemeClr val="tx1"/>
                </a:solidFill>
              </a:rPr>
              <a:t>Cálculos de ancho de banda por iteración con 3 Q diferentes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859590C-3C82-05EA-3111-213A2E4F1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2865" y="533360"/>
            <a:ext cx="3903545" cy="292765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4F0EC91-AC91-1F29-3268-3DC06D1A2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241" y="557720"/>
            <a:ext cx="3902400" cy="29268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F6C1AEB-0720-93AD-FAD1-37894BBC6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4009" y="3429000"/>
            <a:ext cx="3902401" cy="29268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889731C-249A-70C0-4E3C-DBE55D0454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241" y="3373480"/>
            <a:ext cx="3902401" cy="29268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09A8EF4-C0EE-5B8D-7F24-5609BD15A9F2}"/>
              </a:ext>
            </a:extLst>
          </p:cNvPr>
          <p:cNvSpPr txBox="1"/>
          <p:nvPr/>
        </p:nvSpPr>
        <p:spPr>
          <a:xfrm>
            <a:off x="3688744" y="6069448"/>
            <a:ext cx="4565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/>
              <a:t>12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30FBD7-94E3-2371-40F9-FDACD4E74983}"/>
              </a:ext>
            </a:extLst>
          </p:cNvPr>
          <p:cNvSpPr txBox="1"/>
          <p:nvPr/>
        </p:nvSpPr>
        <p:spPr>
          <a:xfrm>
            <a:off x="5214309" y="6069448"/>
            <a:ext cx="354641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MX" sz="900" dirty="0"/>
              <a:t>24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FD03B88-7F3D-737C-1380-E0E5B0FF0E1C}"/>
              </a:ext>
            </a:extLst>
          </p:cNvPr>
          <p:cNvSpPr txBox="1"/>
          <p:nvPr/>
        </p:nvSpPr>
        <p:spPr>
          <a:xfrm>
            <a:off x="6692294" y="6018648"/>
            <a:ext cx="4565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/>
              <a:t>36</a:t>
            </a:r>
          </a:p>
        </p:txBody>
      </p:sp>
    </p:spTree>
    <p:extLst>
      <p:ext uri="{BB962C8B-B14F-4D97-AF65-F5344CB8AC3E}">
        <p14:creationId xmlns:p14="http://schemas.microsoft.com/office/powerpoint/2010/main" val="3298751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29E9D-68BC-FA7E-EF8F-D50647FA5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40" y="2406650"/>
            <a:ext cx="2895573" cy="3333749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s-MX" sz="4000" dirty="0">
                <a:solidFill>
                  <a:schemeClr val="tx1"/>
                </a:solidFill>
              </a:rPr>
              <a:t>Cálculos de ancho de banda en estado estable con 3 Q diferentes</a:t>
            </a:r>
            <a:endParaRPr lang="en-US" sz="4000" dirty="0">
              <a:solidFill>
                <a:schemeClr val="tx1"/>
              </a:solidFill>
            </a:endParaRP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E37BE1B-8489-91A6-3196-01AC54738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5130" y="540797"/>
            <a:ext cx="3902401" cy="29268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C6BDF4-4E2C-454A-4692-22990820B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091" y="540797"/>
            <a:ext cx="3902400" cy="29268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66FA803-621E-5590-B567-6C51D41DF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9410" y="3390403"/>
            <a:ext cx="3902401" cy="29268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4039635-0FA6-2BDC-14FD-DB6F4A1E18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090" y="3429000"/>
            <a:ext cx="3902401" cy="29268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70AC298-5105-0F00-3DBD-E2A3B17C6FFD}"/>
              </a:ext>
            </a:extLst>
          </p:cNvPr>
          <p:cNvSpPr txBox="1"/>
          <p:nvPr/>
        </p:nvSpPr>
        <p:spPr>
          <a:xfrm>
            <a:off x="4257643" y="5990254"/>
            <a:ext cx="4565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/>
              <a:t>12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D0499A-AAE7-8F1D-F3AA-86E9FAB7F86B}"/>
              </a:ext>
            </a:extLst>
          </p:cNvPr>
          <p:cNvSpPr txBox="1"/>
          <p:nvPr/>
        </p:nvSpPr>
        <p:spPr>
          <a:xfrm>
            <a:off x="5678173" y="6020090"/>
            <a:ext cx="354641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MX" sz="900" dirty="0"/>
              <a:t>24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609A2B2-0A8A-3DE6-7FD8-EC998C0C1638}"/>
              </a:ext>
            </a:extLst>
          </p:cNvPr>
          <p:cNvSpPr txBox="1"/>
          <p:nvPr/>
        </p:nvSpPr>
        <p:spPr>
          <a:xfrm>
            <a:off x="7203834" y="6014030"/>
            <a:ext cx="4565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dirty="0"/>
              <a:t>36</a:t>
            </a:r>
          </a:p>
        </p:txBody>
      </p:sp>
    </p:spTree>
    <p:extLst>
      <p:ext uri="{BB962C8B-B14F-4D97-AF65-F5344CB8AC3E}">
        <p14:creationId xmlns:p14="http://schemas.microsoft.com/office/powerpoint/2010/main" val="4066357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2EC00E-CD4C-ED91-AC72-D62F49779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38328"/>
            <a:ext cx="7443978" cy="1773936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chemeClr val="tx2"/>
                </a:solidFill>
              </a:rPr>
              <a:t> </a:t>
            </a:r>
            <a:r>
              <a:rPr lang="es-MX" sz="3600" dirty="0"/>
              <a:t>Gráfica tridimensional </a:t>
            </a:r>
            <a:r>
              <a:rPr lang="es-MX" sz="3600" dirty="0">
                <a:solidFill>
                  <a:schemeClr val="tx2"/>
                </a:solidFill>
              </a:rPr>
              <a:t>DU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D4B53B7-C7A0-B129-BD3C-3D0282B5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" y="2336800"/>
            <a:ext cx="4963832" cy="372287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19E0DEE-BDD6-FF7E-0FC6-6FA69573F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530" y="2336800"/>
            <a:ext cx="4757275" cy="356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17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D87866-0F89-DC0C-DCC8-E50CBB5E1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673" y="9140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MX" sz="3600" dirty="0"/>
              <a:t>Gráfica tridimensional  Q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B8C7A66-3F75-B931-5358-0A7E44D1A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6200" y="2338799"/>
            <a:ext cx="4483510" cy="336263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1E68D28-E485-5386-544D-A507D4A8D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38799"/>
            <a:ext cx="4483510" cy="336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754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54D8A-4685-3554-817C-738603B67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0" y="2767106"/>
            <a:ext cx="3231239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sz="4000" dirty="0">
                <a:solidFill>
                  <a:schemeClr val="tx1"/>
                </a:solidFill>
              </a:rPr>
              <a:t>Gráfica tridimensional </a:t>
            </a:r>
            <a:r>
              <a:rPr lang="es-MX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 3 valores de Q</a:t>
            </a:r>
          </a:p>
        </p:txBody>
      </p:sp>
      <p:pic>
        <p:nvPicPr>
          <p:cNvPr id="4" name="Marcador de contenido 3" descr="Gráfico, Gráfico de superficie&#10;&#10;Descripción generada automáticamente">
            <a:extLst>
              <a:ext uri="{FF2B5EF4-FFF2-40B4-BE49-F238E27FC236}">
                <a16:creationId xmlns:a16="http://schemas.microsoft.com/office/drawing/2014/main" id="{608BE25A-624A-3992-0747-CBE6D94FE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0892" y="875737"/>
            <a:ext cx="6808700" cy="510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80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75E66D3F-14EA-4BCD-819B-EEF581746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D49D3EDE-CC3B-4573-A04B-26F32F1B2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058" name="Picture 2057">
              <a:extLst>
                <a:ext uri="{FF2B5EF4-FFF2-40B4-BE49-F238E27FC236}">
                  <a16:creationId xmlns:a16="http://schemas.microsoft.com/office/drawing/2014/main" id="{700D0D4B-CC81-434D-B595-71AA69192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059" name="Rectangle 2058">
              <a:extLst>
                <a:ext uri="{FF2B5EF4-FFF2-40B4-BE49-F238E27FC236}">
                  <a16:creationId xmlns:a16="http://schemas.microsoft.com/office/drawing/2014/main" id="{B8047919-8C66-4EF3-9979-FB7112EB6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060" name="Picture 2059">
              <a:extLst>
                <a:ext uri="{FF2B5EF4-FFF2-40B4-BE49-F238E27FC236}">
                  <a16:creationId xmlns:a16="http://schemas.microsoft.com/office/drawing/2014/main" id="{C00195C4-7BCF-469C-A003-AC2F0D2F9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061" name="Picture 2060">
              <a:extLst>
                <a:ext uri="{FF2B5EF4-FFF2-40B4-BE49-F238E27FC236}">
                  <a16:creationId xmlns:a16="http://schemas.microsoft.com/office/drawing/2014/main" id="{CEE82425-33CD-4CF1-9623-91BECE687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CA56A88-ACC1-A8FF-F2BC-31C125C4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982132"/>
            <a:ext cx="4802185" cy="1303867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262626"/>
                </a:solidFill>
              </a:rPr>
              <a:t>Agenda</a:t>
            </a:r>
            <a:endParaRPr lang="es-MX">
              <a:solidFill>
                <a:srgbClr val="262626"/>
              </a:solidFill>
            </a:endParaRP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DD5289D1-D3B7-4C53-823E-280A79C0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5170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ágenes de Plan - Descarga gratuita en Freepik">
            <a:extLst>
              <a:ext uri="{FF2B5EF4-FFF2-40B4-BE49-F238E27FC236}">
                <a16:creationId xmlns:a16="http://schemas.microsoft.com/office/drawing/2014/main" id="{5F7696F9-E270-02E9-0FC5-AAD7086C9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12683" y="2049681"/>
            <a:ext cx="3876801" cy="257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A456CE10-0EE3-4503-ACF3-1D53A6FDB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2" y="2400639"/>
            <a:ext cx="48021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1D9D99-F2AF-239D-87FB-6D9F6F1BF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2" y="2556932"/>
            <a:ext cx="4802184" cy="33189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Introducción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Planteamiento del Problema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Objetivos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Solución Propuesta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Resultados Obtenidos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Conclusiones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Trabajos Futuros</a:t>
            </a:r>
          </a:p>
          <a:p>
            <a:pPr>
              <a:lnSpc>
                <a:spcPct val="90000"/>
              </a:lnSpc>
            </a:pPr>
            <a:r>
              <a:rPr lang="es-ES" sz="2000" dirty="0">
                <a:solidFill>
                  <a:srgbClr val="262626"/>
                </a:solidFill>
              </a:rPr>
              <a:t>Preguntas</a:t>
            </a:r>
          </a:p>
        </p:txBody>
      </p:sp>
    </p:spTree>
    <p:extLst>
      <p:ext uri="{BB962C8B-B14F-4D97-AF65-F5344CB8AC3E}">
        <p14:creationId xmlns:p14="http://schemas.microsoft.com/office/powerpoint/2010/main" val="3082463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8C4E2E-E601-16DA-AE8B-34781F6F9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D74F8F-F3B3-51A3-6DF4-BEC2BDD9D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Modelo, basado en una cadena de Markov, para servicios de video en vivo </a:t>
            </a:r>
          </a:p>
          <a:p>
            <a:r>
              <a:rPr lang="es-MX" dirty="0"/>
              <a:t>Adecuación de esquemas de asignación de recursos para servicios de video en vivo</a:t>
            </a:r>
          </a:p>
          <a:p>
            <a:r>
              <a:rPr lang="es-MX" dirty="0"/>
              <a:t>Analizar el consumo de recursos dentro de un sistema de distribución de video en vivo </a:t>
            </a:r>
          </a:p>
          <a:p>
            <a:r>
              <a:rPr lang="es-MX" dirty="0"/>
              <a:t>Análisis de la estructura del archivo de video</a:t>
            </a:r>
          </a:p>
        </p:txBody>
      </p:sp>
    </p:spTree>
    <p:extLst>
      <p:ext uri="{BB962C8B-B14F-4D97-AF65-F5344CB8AC3E}">
        <p14:creationId xmlns:p14="http://schemas.microsoft.com/office/powerpoint/2010/main" val="3806903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27B59E-8DAE-5515-7A83-43AB9216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 a Futuro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A3BAA0-8775-14D7-1640-F7CCEC20D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Modelos para servicios de video en vivo enfocados a otros procesos (reproducción, reproducción y descarga)</a:t>
            </a:r>
          </a:p>
          <a:p>
            <a:r>
              <a:rPr lang="es-ES" dirty="0"/>
              <a:t>Simulador del sistema empleando dispositivos finales </a:t>
            </a:r>
          </a:p>
          <a:p>
            <a:r>
              <a:rPr lang="es-ES" dirty="0"/>
              <a:t>Esquemas de asignación de recursos con mayor consumo de la red P2P</a:t>
            </a:r>
          </a:p>
          <a:p>
            <a:r>
              <a:rPr lang="es-ES" dirty="0"/>
              <a:t>Esquemas de asignación de recursos con factor de prioridad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0593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048538-1AB2-92CA-F46A-A5A4D734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Referencias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24E995-1EB0-0EDA-F78F-400DF4F31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695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93" name="Rectangle 7176">
            <a:extLst>
              <a:ext uri="{FF2B5EF4-FFF2-40B4-BE49-F238E27FC236}">
                <a16:creationId xmlns:a16="http://schemas.microsoft.com/office/drawing/2014/main" id="{EE15D8F5-87D0-452C-93FB-8CA3F98D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94" name="Group 7178">
            <a:extLst>
              <a:ext uri="{FF2B5EF4-FFF2-40B4-BE49-F238E27FC236}">
                <a16:creationId xmlns:a16="http://schemas.microsoft.com/office/drawing/2014/main" id="{79BCF8C7-8464-4B36-AF07-C89E5129E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7180" name="Picture 7179">
              <a:extLst>
                <a:ext uri="{FF2B5EF4-FFF2-40B4-BE49-F238E27FC236}">
                  <a16:creationId xmlns:a16="http://schemas.microsoft.com/office/drawing/2014/main" id="{69A16566-722B-41C8-8B9F-B133B71E2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181" name="Rectangle 7180">
              <a:extLst>
                <a:ext uri="{FF2B5EF4-FFF2-40B4-BE49-F238E27FC236}">
                  <a16:creationId xmlns:a16="http://schemas.microsoft.com/office/drawing/2014/main" id="{5F929A8C-ADE2-462E-A437-C028E4648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7182" name="Picture 7181">
              <a:extLst>
                <a:ext uri="{FF2B5EF4-FFF2-40B4-BE49-F238E27FC236}">
                  <a16:creationId xmlns:a16="http://schemas.microsoft.com/office/drawing/2014/main" id="{117397E4-1968-4513-988E-69C130AC1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7183" name="Picture 7182">
              <a:extLst>
                <a:ext uri="{FF2B5EF4-FFF2-40B4-BE49-F238E27FC236}">
                  <a16:creationId xmlns:a16="http://schemas.microsoft.com/office/drawing/2014/main" id="{DA0B6105-4183-4AEC-BDB1-E67B7B2C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0878F79-4DA4-B164-DB8F-E3EE0F9C4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858" y="982132"/>
            <a:ext cx="4842190" cy="1774814"/>
          </a:xfrm>
        </p:spPr>
        <p:txBody>
          <a:bodyPr>
            <a:normAutofit/>
          </a:bodyPr>
          <a:lstStyle/>
          <a:p>
            <a:r>
              <a:rPr lang="es-ES" dirty="0"/>
              <a:t>Introducción</a:t>
            </a:r>
            <a:endParaRPr lang="es-MX" dirty="0"/>
          </a:p>
        </p:txBody>
      </p:sp>
      <p:cxnSp>
        <p:nvCxnSpPr>
          <p:cNvPr id="7195" name="Straight Connector 7184">
            <a:extLst>
              <a:ext uri="{FF2B5EF4-FFF2-40B4-BE49-F238E27FC236}">
                <a16:creationId xmlns:a16="http://schemas.microsoft.com/office/drawing/2014/main" id="{5A8B956C-6D95-401E-8C33-997227D9D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46233" y="2838638"/>
            <a:ext cx="46634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MDM - Smartilio Gestisci i tuoi dispositivi in modo rapido e sicuro">
            <a:extLst>
              <a:ext uri="{FF2B5EF4-FFF2-40B4-BE49-F238E27FC236}">
                <a16:creationId xmlns:a16="http://schemas.microsoft.com/office/drawing/2014/main" id="{A7174F9E-8462-1076-643E-ACC018ADF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7" r="28991" b="1"/>
          <a:stretch/>
        </p:blipFill>
        <p:spPr bwMode="auto">
          <a:xfrm>
            <a:off x="1295401" y="3153522"/>
            <a:ext cx="2216907" cy="2418902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EN VIVO - Introducción a Sales Navigator">
            <a:extLst>
              <a:ext uri="{FF2B5EF4-FFF2-40B4-BE49-F238E27FC236}">
                <a16:creationId xmlns:a16="http://schemas.microsoft.com/office/drawing/2014/main" id="{B2C95E1C-81D9-FF6A-DAC5-D310C3F5EB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5" r="13049" b="-3"/>
          <a:stretch/>
        </p:blipFill>
        <p:spPr bwMode="auto">
          <a:xfrm>
            <a:off x="3837973" y="3153522"/>
            <a:ext cx="2229372" cy="2418902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5875AC-F6DF-922C-3796-958BBC270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33" y="1158023"/>
            <a:ext cx="4528947" cy="4696335"/>
          </a:xfrm>
        </p:spPr>
        <p:txBody>
          <a:bodyPr>
            <a:normAutofit/>
          </a:bodyPr>
          <a:lstStyle/>
          <a:p>
            <a:r>
              <a:rPr lang="es-ES" sz="2200"/>
              <a:t>Derivado de la pandemia (2019) los servicios de video en vivo facilitaron la forma de comunicación entre las personas </a:t>
            </a:r>
          </a:p>
          <a:p>
            <a:r>
              <a:rPr lang="es-ES" sz="2200"/>
              <a:t>Crecimiento en el consumo de video en vivo </a:t>
            </a:r>
          </a:p>
          <a:p>
            <a:r>
              <a:rPr lang="es-ES" sz="2200"/>
              <a:t>Incremento del uso de plataformas de distribución de video en vivo</a:t>
            </a:r>
          </a:p>
          <a:p>
            <a:r>
              <a:rPr lang="es-ES" sz="2200"/>
              <a:t>Alcance que tienen los dispositivos actuales de usuario final para poder descargar el contenido de video en vivo donde quiera que se encuentre</a:t>
            </a:r>
          </a:p>
          <a:p>
            <a:pPr marL="0" indent="0">
              <a:buNone/>
            </a:pPr>
            <a:endParaRPr lang="es-ES" sz="2200"/>
          </a:p>
          <a:p>
            <a:endParaRPr lang="es-ES" sz="2200"/>
          </a:p>
          <a:p>
            <a:endParaRPr lang="es-MX" sz="2200"/>
          </a:p>
        </p:txBody>
      </p:sp>
    </p:spTree>
    <p:extLst>
      <p:ext uri="{BB962C8B-B14F-4D97-AF65-F5344CB8AC3E}">
        <p14:creationId xmlns:p14="http://schemas.microsoft.com/office/powerpoint/2010/main" val="3296496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0" name="Rectangle 6169">
            <a:extLst>
              <a:ext uri="{FF2B5EF4-FFF2-40B4-BE49-F238E27FC236}">
                <a16:creationId xmlns:a16="http://schemas.microsoft.com/office/drawing/2014/main" id="{AB009EAA-F670-4D42-8911-6A21B1F65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72" name="Group 6171">
            <a:extLst>
              <a:ext uri="{FF2B5EF4-FFF2-40B4-BE49-F238E27FC236}">
                <a16:creationId xmlns:a16="http://schemas.microsoft.com/office/drawing/2014/main" id="{80206C9E-7738-444F-A788-ED23F4EDD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6173" name="Picture 6172">
              <a:extLst>
                <a:ext uri="{FF2B5EF4-FFF2-40B4-BE49-F238E27FC236}">
                  <a16:creationId xmlns:a16="http://schemas.microsoft.com/office/drawing/2014/main" id="{B8DC4A6B-1E68-43BA-B47E-0B0C776F5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174" name="Rectangle 6173">
              <a:extLst>
                <a:ext uri="{FF2B5EF4-FFF2-40B4-BE49-F238E27FC236}">
                  <a16:creationId xmlns:a16="http://schemas.microsoft.com/office/drawing/2014/main" id="{CCB474FC-CC12-46CA-8EF1-F65480527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6175" name="Picture 6174">
              <a:extLst>
                <a:ext uri="{FF2B5EF4-FFF2-40B4-BE49-F238E27FC236}">
                  <a16:creationId xmlns:a16="http://schemas.microsoft.com/office/drawing/2014/main" id="{33EE96D9-8AE9-44F2-91DD-FD9889F74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6176" name="Picture 6175">
              <a:extLst>
                <a:ext uri="{FF2B5EF4-FFF2-40B4-BE49-F238E27FC236}">
                  <a16:creationId xmlns:a16="http://schemas.microsoft.com/office/drawing/2014/main" id="{C7D798CA-E264-49B2-B648-CE3C104A1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B2F8FAC-EF5E-262D-9C29-1D54BF02D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98" y="982132"/>
            <a:ext cx="4752626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4100"/>
              <a:t>Planteamiento del Problema</a:t>
            </a:r>
            <a:endParaRPr lang="es-MX" sz="4100"/>
          </a:p>
        </p:txBody>
      </p:sp>
      <p:sp>
        <p:nvSpPr>
          <p:cNvPr id="6178" name="Rectangle 6177">
            <a:extLst>
              <a:ext uri="{FF2B5EF4-FFF2-40B4-BE49-F238E27FC236}">
                <a16:creationId xmlns:a16="http://schemas.microsoft.com/office/drawing/2014/main" id="{A3BD8BA9-5094-40E2-8C0D-0D5249710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4976494" cy="4659376"/>
          </a:xfrm>
          <a:prstGeom prst="rect">
            <a:avLst/>
          </a:prstGeom>
          <a:solidFill>
            <a:schemeClr val="bg2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0" name="Rectangle 6179">
            <a:extLst>
              <a:ext uri="{FF2B5EF4-FFF2-40B4-BE49-F238E27FC236}">
                <a16:creationId xmlns:a16="http://schemas.microsoft.com/office/drawing/2014/main" id="{651AFF08-2660-4C5B-80A0-4CF0F7DBB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7209" y="1254051"/>
            <a:ext cx="2508652" cy="2094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Vectores e ilustraciones de Problema para descargar gratis | Freepik">
            <a:extLst>
              <a:ext uri="{FF2B5EF4-FFF2-40B4-BE49-F238E27FC236}">
                <a16:creationId xmlns:a16="http://schemas.microsoft.com/office/drawing/2014/main" id="{5467216A-69AB-F26B-75E9-23AE050C4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3878" y="1592452"/>
            <a:ext cx="2201116" cy="1375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82" name="Rectangle 6181">
            <a:extLst>
              <a:ext uri="{FF2B5EF4-FFF2-40B4-BE49-F238E27FC236}">
                <a16:creationId xmlns:a16="http://schemas.microsoft.com/office/drawing/2014/main" id="{D1806480-925F-4DC7-B73F-16E710A81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3021" y="1254051"/>
            <a:ext cx="2013752" cy="1507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0" name="Picture 6" descr="Private Video Sharing - All of Your Questions Answered">
            <a:extLst>
              <a:ext uri="{FF2B5EF4-FFF2-40B4-BE49-F238E27FC236}">
                <a16:creationId xmlns:a16="http://schemas.microsoft.com/office/drawing/2014/main" id="{E9304C09-AFEF-793A-1DE4-149AE898A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72560" y="1556572"/>
            <a:ext cx="1686401" cy="87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84" name="Straight Connector 6183">
            <a:extLst>
              <a:ext uri="{FF2B5EF4-FFF2-40B4-BE49-F238E27FC236}">
                <a16:creationId xmlns:a16="http://schemas.microsoft.com/office/drawing/2014/main" id="{7C657E24-673F-4631-943F-4F2814C59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951" y="2400639"/>
            <a:ext cx="43891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90" name="Rectangle 6185">
            <a:extLst>
              <a:ext uri="{FF2B5EF4-FFF2-40B4-BE49-F238E27FC236}">
                <a16:creationId xmlns:a16="http://schemas.microsoft.com/office/drawing/2014/main" id="{564766E3-106B-4330-A3FD-48DBCCBB6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7209" y="3509434"/>
            <a:ext cx="2508652" cy="2086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Las 5 mejores plataformas para emitir vídeo en directo | Creamostuvideo">
            <a:extLst>
              <a:ext uri="{FF2B5EF4-FFF2-40B4-BE49-F238E27FC236}">
                <a16:creationId xmlns:a16="http://schemas.microsoft.com/office/drawing/2014/main" id="{C1CB9F76-C073-FA9C-B9B7-1DE78934E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3878" y="3977739"/>
            <a:ext cx="2201116" cy="115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91" name="Rectangle 6187">
            <a:extLst>
              <a:ext uri="{FF2B5EF4-FFF2-40B4-BE49-F238E27FC236}">
                <a16:creationId xmlns:a16="http://schemas.microsoft.com/office/drawing/2014/main" id="{BAAD6469-661E-41B8-A999-5CCAA8CBF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10024" y="2917369"/>
            <a:ext cx="1996749" cy="2678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2" name="Picture 8" descr="1 Dịch vụ Video Marketing chuyên nghiệp - Báo Giá Chi Tiết">
            <a:extLst>
              <a:ext uri="{FF2B5EF4-FFF2-40B4-BE49-F238E27FC236}">
                <a16:creationId xmlns:a16="http://schemas.microsoft.com/office/drawing/2014/main" id="{8C963879-E354-8E5C-BC68-61F01F87B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72560" y="3429861"/>
            <a:ext cx="1686401" cy="168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3C9B3E-780E-D726-B965-9FE189D47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198" y="2556932"/>
            <a:ext cx="4752626" cy="3318936"/>
          </a:xfrm>
        </p:spPr>
        <p:txBody>
          <a:bodyPr>
            <a:normAutofit/>
          </a:bodyPr>
          <a:lstStyle/>
          <a:p>
            <a:r>
              <a:rPr lang="es-ES" sz="1800"/>
              <a:t>No se tienen modelos basados en cadenas de Markov para servicios de video en vivo </a:t>
            </a:r>
          </a:p>
          <a:p>
            <a:r>
              <a:rPr lang="es-ES" sz="1800"/>
              <a:t>No hay un esquema de asignación de recursos para video en vivo</a:t>
            </a:r>
          </a:p>
          <a:p>
            <a:endParaRPr lang="es-MX" sz="1800"/>
          </a:p>
        </p:txBody>
      </p:sp>
    </p:spTree>
    <p:extLst>
      <p:ext uri="{BB962C8B-B14F-4D97-AF65-F5344CB8AC3E}">
        <p14:creationId xmlns:p14="http://schemas.microsoft.com/office/powerpoint/2010/main" val="246823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DFB5D1BB-0703-437B-BD1E-1D07F8A27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082" name="Picture 3081">
              <a:extLst>
                <a:ext uri="{FF2B5EF4-FFF2-40B4-BE49-F238E27FC236}">
                  <a16:creationId xmlns:a16="http://schemas.microsoft.com/office/drawing/2014/main" id="{3886586B-3F0F-4593-B272-AE75AD0F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083" name="Rectangle 3082">
              <a:extLst>
                <a:ext uri="{FF2B5EF4-FFF2-40B4-BE49-F238E27FC236}">
                  <a16:creationId xmlns:a16="http://schemas.microsoft.com/office/drawing/2014/main" id="{020DEB59-BF94-41B5-8F16-8B10442EE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084" name="Picture 3083">
              <a:extLst>
                <a:ext uri="{FF2B5EF4-FFF2-40B4-BE49-F238E27FC236}">
                  <a16:creationId xmlns:a16="http://schemas.microsoft.com/office/drawing/2014/main" id="{9A3BEF6F-FC03-43B1-8D1B-8DA3A360D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085" name="Picture 3084">
              <a:extLst>
                <a:ext uri="{FF2B5EF4-FFF2-40B4-BE49-F238E27FC236}">
                  <a16:creationId xmlns:a16="http://schemas.microsoft.com/office/drawing/2014/main" id="{0F49BA32-A501-4C79-9A72-92587AB9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883F92AF-2403-4558-B1D7-72130A1E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572F6A24-139E-4EB5-86D2-431F42EF8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91" name="Group 3090">
            <a:extLst>
              <a:ext uri="{FF2B5EF4-FFF2-40B4-BE49-F238E27FC236}">
                <a16:creationId xmlns:a16="http://schemas.microsoft.com/office/drawing/2014/main" id="{3963AE85-BE5D-4975-BACF-DDDCC9C2A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092" name="Picture 3091">
              <a:extLst>
                <a:ext uri="{FF2B5EF4-FFF2-40B4-BE49-F238E27FC236}">
                  <a16:creationId xmlns:a16="http://schemas.microsoft.com/office/drawing/2014/main" id="{1E7751F0-16BF-4A9D-B778-5D46B92B4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093" name="Rectangle 3092">
              <a:extLst>
                <a:ext uri="{FF2B5EF4-FFF2-40B4-BE49-F238E27FC236}">
                  <a16:creationId xmlns:a16="http://schemas.microsoft.com/office/drawing/2014/main" id="{1D755924-121A-47AA-8613-995D4108B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094" name="Picture 3093">
              <a:extLst>
                <a:ext uri="{FF2B5EF4-FFF2-40B4-BE49-F238E27FC236}">
                  <a16:creationId xmlns:a16="http://schemas.microsoft.com/office/drawing/2014/main" id="{B4D2AFDA-19BE-4455-830E-1541E5D7B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095" name="Picture 3094">
              <a:extLst>
                <a:ext uri="{FF2B5EF4-FFF2-40B4-BE49-F238E27FC236}">
                  <a16:creationId xmlns:a16="http://schemas.microsoft.com/office/drawing/2014/main" id="{0FB15EBF-E414-4E00-87E7-700A78A60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EC51BDD-845B-42D6-2B07-4FFE51578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982132"/>
            <a:ext cx="4802185" cy="130386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s-MX" sz="4400" dirty="0"/>
              <a:t>Objetivo</a:t>
            </a:r>
            <a:r>
              <a:rPr lang="en-US" sz="4400" dirty="0"/>
              <a:t> General 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C9DA5B05-DD14-4860-AC45-02A8D2EE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5170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Métodos-para-definir-objetivos">
            <a:extLst>
              <a:ext uri="{FF2B5EF4-FFF2-40B4-BE49-F238E27FC236}">
                <a16:creationId xmlns:a16="http://schemas.microsoft.com/office/drawing/2014/main" id="{123AF7F0-66A9-20D5-BFF3-96B24FDD8FD8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5" r="22288" b="3"/>
          <a:stretch/>
        </p:blipFill>
        <p:spPr bwMode="auto">
          <a:xfrm>
            <a:off x="1412683" y="1410208"/>
            <a:ext cx="3876801" cy="385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99" name="Straight Connector 3098">
            <a:extLst>
              <a:ext uri="{FF2B5EF4-FFF2-40B4-BE49-F238E27FC236}">
                <a16:creationId xmlns:a16="http://schemas.microsoft.com/office/drawing/2014/main" id="{36BE37AC-AD36-4C42-9B8C-C5500F4E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2" y="2400639"/>
            <a:ext cx="48021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68C018-D18A-F8F7-170B-9B07A7B5D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4412" y="2556932"/>
            <a:ext cx="4802184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Arial"/>
              <a:buChar char="•"/>
            </a:pPr>
            <a:r>
              <a:rPr lang="en-US" sz="2400" b="0" i="0" u="none" strike="noStrike" baseline="0" dirty="0" err="1"/>
              <a:t>Desarrollar</a:t>
            </a:r>
            <a:r>
              <a:rPr lang="en-US" sz="2400" b="0" i="0" u="none" strike="noStrike" baseline="0" dirty="0"/>
              <a:t> un </a:t>
            </a:r>
            <a:r>
              <a:rPr lang="en-US" sz="2400" b="0" i="0" u="none" strike="noStrike" baseline="0" dirty="0" err="1"/>
              <a:t>modelo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matemático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basado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en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una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cadena</a:t>
            </a:r>
            <a:r>
              <a:rPr lang="en-US" sz="2400" b="0" i="0" u="none" strike="noStrike" baseline="0" dirty="0"/>
              <a:t> de Markov, con la </a:t>
            </a:r>
            <a:r>
              <a:rPr lang="en-US" sz="2400" b="0" i="0" u="none" strike="noStrike" baseline="0" dirty="0" err="1"/>
              <a:t>finalidad</a:t>
            </a:r>
            <a:r>
              <a:rPr lang="en-US" sz="2400" b="0" i="0" u="none" strike="noStrike" baseline="0" dirty="0"/>
              <a:t> de </a:t>
            </a:r>
            <a:r>
              <a:rPr lang="en-US" sz="2400" b="0" i="0" u="none" strike="noStrike" baseline="0" dirty="0" err="1"/>
              <a:t>diseñar</a:t>
            </a:r>
            <a:r>
              <a:rPr lang="en-US" sz="2400" b="0" i="0" u="none" strike="noStrike" baseline="0" dirty="0"/>
              <a:t> un </a:t>
            </a:r>
            <a:r>
              <a:rPr lang="en-US" sz="2400" b="0" i="0" u="none" strike="noStrike" baseline="0" dirty="0" err="1"/>
              <a:t>esquema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eficiente</a:t>
            </a:r>
            <a:r>
              <a:rPr lang="en-US" sz="2400" b="0" i="0" u="none" strike="noStrike" baseline="0" dirty="0"/>
              <a:t> de </a:t>
            </a:r>
            <a:r>
              <a:rPr lang="en-US" sz="2400" b="0" i="0" u="none" strike="noStrike" baseline="0" dirty="0" err="1"/>
              <a:t>asignación</a:t>
            </a:r>
            <a:r>
              <a:rPr lang="en-US" sz="2400" b="0" i="0" u="none" strike="noStrike" baseline="0" dirty="0"/>
              <a:t> de </a:t>
            </a:r>
            <a:r>
              <a:rPr lang="en-US" sz="2400" b="0" i="0" u="none" strike="noStrike" baseline="0" dirty="0" err="1"/>
              <a:t>recursos</a:t>
            </a:r>
            <a:r>
              <a:rPr lang="en-US" sz="2400" b="0" i="0" u="none" strike="noStrike" baseline="0" dirty="0"/>
              <a:t>, para un </a:t>
            </a:r>
            <a:r>
              <a:rPr lang="en-US" sz="2400" b="0" i="0" u="none" strike="noStrike" baseline="0" dirty="0" err="1"/>
              <a:t>sistema</a:t>
            </a:r>
            <a:r>
              <a:rPr lang="en-US" sz="2400" b="0" i="0" u="none" strike="noStrike" baseline="0" dirty="0"/>
              <a:t> de video </a:t>
            </a:r>
            <a:r>
              <a:rPr lang="en-US" sz="2400" b="0" i="0" u="none" strike="noStrike" baseline="0" dirty="0" err="1"/>
              <a:t>en</a:t>
            </a:r>
            <a:r>
              <a:rPr lang="en-US" sz="2400" b="0" i="0" u="none" strike="noStrike" baseline="0" dirty="0"/>
              <a:t> vivo </a:t>
            </a:r>
            <a:r>
              <a:rPr lang="en-US" sz="2400" b="0" i="0" u="none" strike="noStrike" baseline="0" dirty="0" err="1"/>
              <a:t>soportado</a:t>
            </a:r>
            <a:r>
              <a:rPr lang="en-US" sz="2400" b="0" i="0" u="none" strike="noStrike" baseline="0" dirty="0"/>
              <a:t> </a:t>
            </a:r>
            <a:r>
              <a:rPr lang="en-US" sz="2400" b="0" i="0" u="none" strike="noStrike" baseline="0" dirty="0" err="1"/>
              <a:t>por</a:t>
            </a:r>
            <a:r>
              <a:rPr lang="en-US" sz="2400" b="0" i="0" u="none" strike="noStrike" baseline="0" dirty="0"/>
              <a:t> redes </a:t>
            </a:r>
            <a:r>
              <a:rPr lang="en-US" sz="2400" b="0" i="0" u="none" strike="noStrike" baseline="0" dirty="0" err="1"/>
              <a:t>híbridas</a:t>
            </a:r>
            <a:r>
              <a:rPr lang="en-US" sz="2400" b="0" i="0" u="none" strike="noStrike" baseline="0" dirty="0"/>
              <a:t> </a:t>
            </a:r>
            <a:r>
              <a:rPr lang="en-US" sz="2400" b="0" i="1" u="none" strike="noStrike" baseline="0" dirty="0"/>
              <a:t>CDN-P2P</a:t>
            </a:r>
            <a:r>
              <a:rPr lang="en-US" sz="2400" b="0" i="0" u="none" strike="noStrike" baseline="0" dirty="0"/>
              <a:t>. </a:t>
            </a:r>
            <a:endParaRPr lang="en-US" sz="2400" dirty="0"/>
          </a:p>
          <a:p>
            <a:pPr algn="l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25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3" name="Group 4102">
            <a:extLst>
              <a:ext uri="{FF2B5EF4-FFF2-40B4-BE49-F238E27FC236}">
                <a16:creationId xmlns:a16="http://schemas.microsoft.com/office/drawing/2014/main" id="{C4018560-A1B9-4D3C-B032-951724CDD7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104" name="Picture 4103">
              <a:extLst>
                <a:ext uri="{FF2B5EF4-FFF2-40B4-BE49-F238E27FC236}">
                  <a16:creationId xmlns:a16="http://schemas.microsoft.com/office/drawing/2014/main" id="{C62B19BF-51B9-4290-AEA8-389BB4119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105" name="Rectangle 4104">
              <a:extLst>
                <a:ext uri="{FF2B5EF4-FFF2-40B4-BE49-F238E27FC236}">
                  <a16:creationId xmlns:a16="http://schemas.microsoft.com/office/drawing/2014/main" id="{69940D90-AB68-4B4D-8001-839F3B28C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106" name="Picture 4105">
              <a:extLst>
                <a:ext uri="{FF2B5EF4-FFF2-40B4-BE49-F238E27FC236}">
                  <a16:creationId xmlns:a16="http://schemas.microsoft.com/office/drawing/2014/main" id="{4E0E095C-2B33-4957-9D0D-EE4ABDE1E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107" name="Picture 4106">
              <a:extLst>
                <a:ext uri="{FF2B5EF4-FFF2-40B4-BE49-F238E27FC236}">
                  <a16:creationId xmlns:a16="http://schemas.microsoft.com/office/drawing/2014/main" id="{8095A9A2-AE81-4840-9F6F-305708B87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4109" name="Straight Connector 4108">
            <a:extLst>
              <a:ext uri="{FF2B5EF4-FFF2-40B4-BE49-F238E27FC236}">
                <a16:creationId xmlns:a16="http://schemas.microsoft.com/office/drawing/2014/main" id="{680E036D-DDAD-4AFE-AB68-D910280A7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4111" name="Rectangle 4110">
            <a:extLst>
              <a:ext uri="{FF2B5EF4-FFF2-40B4-BE49-F238E27FC236}">
                <a16:creationId xmlns:a16="http://schemas.microsoft.com/office/drawing/2014/main" id="{6A9BC876-571A-45A6-93A3-FB2839CE6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13" name="Group 4112">
            <a:extLst>
              <a:ext uri="{FF2B5EF4-FFF2-40B4-BE49-F238E27FC236}">
                <a16:creationId xmlns:a16="http://schemas.microsoft.com/office/drawing/2014/main" id="{F484B2EA-E61C-489C-A595-160191247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114" name="Picture 4113">
              <a:extLst>
                <a:ext uri="{FF2B5EF4-FFF2-40B4-BE49-F238E27FC236}">
                  <a16:creationId xmlns:a16="http://schemas.microsoft.com/office/drawing/2014/main" id="{9E987F02-C120-4654-AD1E-98AF4B643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115" name="Rectangle 4114">
              <a:extLst>
                <a:ext uri="{FF2B5EF4-FFF2-40B4-BE49-F238E27FC236}">
                  <a16:creationId xmlns:a16="http://schemas.microsoft.com/office/drawing/2014/main" id="{64E470B5-B546-4390-9A0D-408D49895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116" name="Picture 4115">
              <a:extLst>
                <a:ext uri="{FF2B5EF4-FFF2-40B4-BE49-F238E27FC236}">
                  <a16:creationId xmlns:a16="http://schemas.microsoft.com/office/drawing/2014/main" id="{D061B9CE-C400-4868-9385-01A0BBB98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117" name="Picture 4116">
              <a:extLst>
                <a:ext uri="{FF2B5EF4-FFF2-40B4-BE49-F238E27FC236}">
                  <a16:creationId xmlns:a16="http://schemas.microsoft.com/office/drawing/2014/main" id="{40C49D50-A49B-4F80-81C4-05BBCF4B5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FE7ADFB-0CEF-CAF0-0B9E-119B6F43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Objetivos Específicos </a:t>
            </a:r>
          </a:p>
        </p:txBody>
      </p:sp>
      <p:cxnSp>
        <p:nvCxnSpPr>
          <p:cNvPr id="4119" name="Straight Connector 4118">
            <a:extLst>
              <a:ext uri="{FF2B5EF4-FFF2-40B4-BE49-F238E27FC236}">
                <a16:creationId xmlns:a16="http://schemas.microsoft.com/office/drawing/2014/main" id="{1124B3AE-D38B-4A63-B422-F9792E745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8F19F63-6441-B4BE-F669-A82501781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67385" y="2556932"/>
            <a:ext cx="6380065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  <a:buFont typeface="Arial"/>
              <a:buChar char="•"/>
            </a:pPr>
            <a:r>
              <a:rPr lang="en-US" b="0" i="0" u="none" strike="noStrike" baseline="0"/>
              <a:t>Plantear una cadena de Markov basada en las conexiones y desconexiones de los </a:t>
            </a:r>
            <a:r>
              <a:rPr lang="en-US" b="0" i="1" u="none" strike="noStrike" baseline="0"/>
              <a:t>peers </a:t>
            </a:r>
            <a:r>
              <a:rPr lang="en-US" b="0" i="0" u="none" strike="noStrike" baseline="0"/>
              <a:t>de cada una de las ventanas del video, para modelar el comportamiento de los múltiples usuarios en el sistema. </a:t>
            </a:r>
          </a:p>
          <a:p>
            <a:pPr algn="l">
              <a:lnSpc>
                <a:spcPct val="90000"/>
              </a:lnSpc>
              <a:buFont typeface="Arial"/>
              <a:buChar char="•"/>
            </a:pPr>
            <a:r>
              <a:rPr lang="en-US" b="0" i="0" u="none" strike="noStrike" baseline="0"/>
              <a:t> Evaluar la cadena de Markov dentro del modelo híbrido </a:t>
            </a:r>
            <a:r>
              <a:rPr lang="en-US" b="0" i="1" u="none" strike="noStrike" baseline="0"/>
              <a:t>CDN-P2P </a:t>
            </a:r>
            <a:r>
              <a:rPr lang="en-US" b="0" i="0" u="none" strike="noStrike" baseline="0"/>
              <a:t>mediante la implementación de métodos numéricos, con la finalidad de estimar la demanda de descarga y la cantidad de recursos de subida disponibles en el sistema. </a:t>
            </a:r>
          </a:p>
          <a:p>
            <a:pPr algn="l">
              <a:lnSpc>
                <a:spcPct val="90000"/>
              </a:lnSpc>
              <a:buFont typeface="Arial"/>
              <a:buChar char="•"/>
            </a:pPr>
            <a:r>
              <a:rPr lang="en-US" b="0" i="0" u="none" strike="noStrike" baseline="0"/>
              <a:t> Diseñar y evaluar un nuevo esquema de asignación de recursos, basado en la solución de la cadena de Markov, con el propósito de mejorar el desempeño del esquema de asignación uniforme tradicional. </a:t>
            </a:r>
          </a:p>
          <a:p>
            <a:pPr algn="l">
              <a:lnSpc>
                <a:spcPct val="90000"/>
              </a:lnSpc>
              <a:buFont typeface="Arial"/>
              <a:buChar char="•"/>
            </a:pPr>
            <a:endParaRPr lang="en-US"/>
          </a:p>
        </p:txBody>
      </p:sp>
      <p:pic>
        <p:nvPicPr>
          <p:cNvPr id="11" name="Imagen 10" descr="Forma, Flecha&#10;&#10;Descripción generada automáticamente">
            <a:extLst>
              <a:ext uri="{FF2B5EF4-FFF2-40B4-BE49-F238E27FC236}">
                <a16:creationId xmlns:a16="http://schemas.microsoft.com/office/drawing/2014/main" id="{59BBEB86-993A-AE89-EFC9-B690B12352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23" t="9472"/>
          <a:stretch/>
        </p:blipFill>
        <p:spPr>
          <a:xfrm>
            <a:off x="8522185" y="1158024"/>
            <a:ext cx="2069557" cy="2066544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4098" name="Picture 2" descr="Objetivos generales y específicos | Grandes Pymes">
            <a:extLst>
              <a:ext uri="{FF2B5EF4-FFF2-40B4-BE49-F238E27FC236}">
                <a16:creationId xmlns:a16="http://schemas.microsoft.com/office/drawing/2014/main" id="{8B01C2EF-D5C7-1124-402C-01A934257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5453" y="3631646"/>
            <a:ext cx="2843021" cy="1727135"/>
          </a:xfrm>
          <a:prstGeom prst="rect">
            <a:avLst/>
          </a:prstGeom>
          <a:noFill/>
          <a:ln w="57150" cmpd="thickThin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680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37C60-6CDB-AB91-B4FE-07B817F8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262626"/>
                </a:solidFill>
              </a:rPr>
              <a:t>Solución Propuesta</a:t>
            </a:r>
            <a:endParaRPr lang="es-MX" dirty="0">
              <a:solidFill>
                <a:srgbClr val="262626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6AE25D-3D7F-96C5-AF1A-400051C59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262626"/>
                </a:solidFill>
              </a:rPr>
              <a:t>Modelar el comportamiento de los </a:t>
            </a:r>
            <a:r>
              <a:rPr lang="es-ES" dirty="0" err="1">
                <a:solidFill>
                  <a:srgbClr val="262626"/>
                </a:solidFill>
              </a:rPr>
              <a:t>peers</a:t>
            </a:r>
            <a:r>
              <a:rPr lang="es-ES" dirty="0">
                <a:solidFill>
                  <a:srgbClr val="262626"/>
                </a:solidFill>
              </a:rPr>
              <a:t>, mediante una cadena de Markov, en el proceso de descarga de un archivo de video en vivo a través de una red híbrida P2P-CDN </a:t>
            </a:r>
          </a:p>
          <a:p>
            <a:r>
              <a:rPr lang="es-ES" dirty="0">
                <a:solidFill>
                  <a:srgbClr val="262626"/>
                </a:solidFill>
              </a:rPr>
              <a:t>Adecuar un esquema de asignación de recursos para servicios de video en vivo</a:t>
            </a:r>
            <a:endParaRPr lang="es-MX" dirty="0">
              <a:solidFill>
                <a:srgbClr val="262626"/>
              </a:solidFill>
            </a:endParaRPr>
          </a:p>
        </p:txBody>
      </p:sp>
      <p:pic>
        <p:nvPicPr>
          <p:cNvPr id="5122" name="Picture 2" descr="Cómo describir un problema? – BLOG DE REDACCIÓN">
            <a:extLst>
              <a:ext uri="{FF2B5EF4-FFF2-40B4-BE49-F238E27FC236}">
                <a16:creationId xmlns:a16="http://schemas.microsoft.com/office/drawing/2014/main" id="{8F695D68-14A8-B332-0B09-2BCF5BC1E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85026" y="3215918"/>
            <a:ext cx="2739728" cy="1823164"/>
          </a:xfrm>
          <a:prstGeom prst="rect">
            <a:avLst/>
          </a:prstGeom>
          <a:noFill/>
          <a:ln w="57150" cmpd="thickThin">
            <a:solidFill>
              <a:srgbClr val="7F7F7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070620F-8EA4-09EA-99D7-02B4BE0AEEA8}"/>
              </a:ext>
            </a:extLst>
          </p:cNvPr>
          <p:cNvSpPr txBox="1"/>
          <p:nvPr/>
        </p:nvSpPr>
        <p:spPr>
          <a:xfrm>
            <a:off x="1463040" y="5577840"/>
            <a:ext cx="8970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Para este modelo no se contempla la reproducción de video únicamente la descarga</a:t>
            </a:r>
          </a:p>
          <a:p>
            <a:r>
              <a:rPr lang="es-MX" dirty="0"/>
              <a:t>El sistema modelado requiere realizar buffer para realizar el proceso de descarga </a:t>
            </a:r>
          </a:p>
        </p:txBody>
      </p:sp>
    </p:spTree>
    <p:extLst>
      <p:ext uri="{BB962C8B-B14F-4D97-AF65-F5344CB8AC3E}">
        <p14:creationId xmlns:p14="http://schemas.microsoft.com/office/powerpoint/2010/main" val="2107518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393FA-5817-D13C-605A-A76AA0F73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619" y="4404852"/>
            <a:ext cx="9989677" cy="1054745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>
                <a:solidFill>
                  <a:srgbClr val="262626"/>
                </a:solidFill>
              </a:rPr>
              <a:t>Archivo de Video</a:t>
            </a:r>
          </a:p>
        </p:txBody>
      </p:sp>
      <p:pic>
        <p:nvPicPr>
          <p:cNvPr id="7" name="Marcador de contenido 4" descr="Interfaz de usuario gráfica, Aplicación, Tabla, Excel&#10;&#10;Descripción generada automáticamente">
            <a:extLst>
              <a:ext uri="{FF2B5EF4-FFF2-40B4-BE49-F238E27FC236}">
                <a16:creationId xmlns:a16="http://schemas.microsoft.com/office/drawing/2014/main" id="{A7C0135A-5E27-DCB2-0158-2C1EE73C4C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5" t="9327" r="21094" b="67346"/>
          <a:stretch/>
        </p:blipFill>
        <p:spPr>
          <a:xfrm>
            <a:off x="1201927" y="1756041"/>
            <a:ext cx="9788145" cy="185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85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28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48" name="Straight Connector 3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36">
            <a:extLst>
              <a:ext uri="{FF2B5EF4-FFF2-40B4-BE49-F238E27FC236}">
                <a16:creationId xmlns:a16="http://schemas.microsoft.com/office/drawing/2014/main" id="{575E71FA-50BD-43F8-8C98-04339283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38">
            <a:extLst>
              <a:ext uri="{FF2B5EF4-FFF2-40B4-BE49-F238E27FC236}">
                <a16:creationId xmlns:a16="http://schemas.microsoft.com/office/drawing/2014/main" id="{CF1AA7F6-A589-4BC8-BC72-2CA6DC908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3F5243F-7E41-439E-8991-C4F246D88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401A6B5F-1CF1-43AD-9E85-94E187210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F682A59-7E20-407C-A7F8-582295AC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2" name="Picture 42">
              <a:extLst>
                <a:ext uri="{FF2B5EF4-FFF2-40B4-BE49-F238E27FC236}">
                  <a16:creationId xmlns:a16="http://schemas.microsoft.com/office/drawing/2014/main" id="{5E4AC24E-0670-406E-822F-AAA6DA201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D7154DD-0786-066B-0D28-26791A0A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290" y="1041401"/>
            <a:ext cx="3079006" cy="2345264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262626"/>
                </a:solidFill>
              </a:rPr>
              <a:t>Cadena de Markov para </a:t>
            </a:r>
            <a:r>
              <a:rPr lang="en-US" sz="2400" dirty="0" err="1">
                <a:solidFill>
                  <a:srgbClr val="262626"/>
                </a:solidFill>
              </a:rPr>
              <a:t>servicios</a:t>
            </a:r>
            <a:r>
              <a:rPr lang="en-US" sz="2400" dirty="0">
                <a:solidFill>
                  <a:srgbClr val="262626"/>
                </a:solidFill>
              </a:rPr>
              <a:t> de video </a:t>
            </a:r>
            <a:r>
              <a:rPr lang="en-US" sz="2400" dirty="0" err="1">
                <a:solidFill>
                  <a:srgbClr val="262626"/>
                </a:solidFill>
              </a:rPr>
              <a:t>en</a:t>
            </a:r>
            <a:r>
              <a:rPr lang="en-US" sz="2400" dirty="0">
                <a:solidFill>
                  <a:srgbClr val="262626"/>
                </a:solidFill>
              </a:rPr>
              <a:t> vivo (</a:t>
            </a:r>
            <a:r>
              <a:rPr lang="en-US" sz="2400" dirty="0" err="1">
                <a:solidFill>
                  <a:srgbClr val="262626"/>
                </a:solidFill>
              </a:rPr>
              <a:t>Modelo</a:t>
            </a:r>
            <a:r>
              <a:rPr lang="en-US" sz="2400" dirty="0">
                <a:solidFill>
                  <a:srgbClr val="262626"/>
                </a:solidFill>
              </a:rPr>
              <a:t>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9B1776-F953-4C0F-8E85-E9C66B1EF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643213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Marcador de contenido 10" descr="Diagrama&#10;&#10;Descripción generada automáticamente">
            <a:extLst>
              <a:ext uri="{FF2B5EF4-FFF2-40B4-BE49-F238E27FC236}">
                <a16:creationId xmlns:a16="http://schemas.microsoft.com/office/drawing/2014/main" id="{1B694467-217B-3F7C-200F-24CC0C3EA2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831" y="1203445"/>
            <a:ext cx="5610012" cy="4403859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97356D0-D934-42B9-8291-DF34A3AC0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9431" y="3509772"/>
            <a:ext cx="3074977" cy="123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8309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23F43B06CB502498D7579A0DEE80963" ma:contentTypeVersion="12" ma:contentTypeDescription="Crear nuevo documento." ma:contentTypeScope="" ma:versionID="668f83b83ff51b4c8ce6506f9ac4753c">
  <xsd:schema xmlns:xsd="http://www.w3.org/2001/XMLSchema" xmlns:xs="http://www.w3.org/2001/XMLSchema" xmlns:p="http://schemas.microsoft.com/office/2006/metadata/properties" xmlns:ns2="d77c25c8-5f90-4db7-8f59-561ed9d07465" xmlns:ns3="2c14a332-066c-49b7-8987-8842dfed9af3" targetNamespace="http://schemas.microsoft.com/office/2006/metadata/properties" ma:root="true" ma:fieldsID="9ea5fc6230e92c849645cdcaec7c1d59" ns2:_="" ns3:_="">
    <xsd:import namespace="d77c25c8-5f90-4db7-8f59-561ed9d07465"/>
    <xsd:import namespace="2c14a332-066c-49b7-8987-8842dfed9a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7c25c8-5f90-4db7-8f59-561ed9d074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2b61bc0c-9156-412f-b605-57ff87b11e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14a332-066c-49b7-8987-8842dfed9af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6e467860-f6b3-464c-8da8-5d356657a0a8}" ma:internalName="TaxCatchAll" ma:showField="CatchAllData" ma:web="2c14a332-066c-49b7-8987-8842dfed9a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6FB61F-27C7-4B08-9B81-1F36CA1400DF}"/>
</file>

<file path=customXml/itemProps2.xml><?xml version="1.0" encoding="utf-8"?>
<ds:datastoreItem xmlns:ds="http://schemas.openxmlformats.org/officeDocument/2006/customXml" ds:itemID="{3118141A-C333-4FC6-86FF-21957EE0130C}"/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944</TotalTime>
  <Words>616</Words>
  <Application>Microsoft Office PowerPoint</Application>
  <PresentationFormat>Panorámica</PresentationFormat>
  <Paragraphs>71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Garamond</vt:lpstr>
      <vt:lpstr>Times New Roman</vt:lpstr>
      <vt:lpstr>Orgánico</vt:lpstr>
      <vt:lpstr>Tema de Office</vt:lpstr>
      <vt:lpstr>MODELADO MATEMÁTICO, BASADO EN CADENAS DE MARKOV, PARA SERVICIOS DE VIDEO EN VIVO SOPORTADOS POR REDES HÍBRIDAS P2P-CDN”   </vt:lpstr>
      <vt:lpstr>Agenda</vt:lpstr>
      <vt:lpstr>Introducción</vt:lpstr>
      <vt:lpstr>Planteamiento del Problema</vt:lpstr>
      <vt:lpstr>Objetivo General  </vt:lpstr>
      <vt:lpstr>Objetivos Específicos </vt:lpstr>
      <vt:lpstr>Solución Propuesta</vt:lpstr>
      <vt:lpstr>Archivo de Video</vt:lpstr>
      <vt:lpstr>Cadena de Markov para servicios de video en vivo (Modelo)</vt:lpstr>
      <vt:lpstr>Esquema de Asignación de Recursos DU</vt:lpstr>
      <vt:lpstr>Esquema de Asignación de Recursos Q ventanas hacia atrás</vt:lpstr>
      <vt:lpstr>Resultados Obtenidos</vt:lpstr>
      <vt:lpstr>DU (poblaciones, iteraciones, estable) </vt:lpstr>
      <vt:lpstr>Esquema Q ventanas hacia atrás (poblaciones, iteraciones, estable) </vt:lpstr>
      <vt:lpstr>Cálculos de ancho de banda por iteración con 3 Q diferentes</vt:lpstr>
      <vt:lpstr>Cálculos de ancho de banda en estado estable con 3 Q diferentes</vt:lpstr>
      <vt:lpstr> Gráfica tridimensional DU</vt:lpstr>
      <vt:lpstr>Gráfica tridimensional  Q</vt:lpstr>
      <vt:lpstr>Gráfica tridimensional para 3 valores de Q</vt:lpstr>
      <vt:lpstr>Conclusiones</vt:lpstr>
      <vt:lpstr>Trabajo a Futuro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Krlos ortiz</dc:creator>
  <cp:lastModifiedBy>Ulises Muñoz</cp:lastModifiedBy>
  <cp:revision>13</cp:revision>
  <dcterms:created xsi:type="dcterms:W3CDTF">2023-06-07T00:39:59Z</dcterms:created>
  <dcterms:modified xsi:type="dcterms:W3CDTF">2023-06-13T23:26:29Z</dcterms:modified>
</cp:coreProperties>
</file>

<file path=docProps/thumbnail.jpeg>
</file>